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7" r:id="rId4"/>
    <p:sldId id="260" r:id="rId5"/>
    <p:sldId id="261" r:id="rId6"/>
    <p:sldId id="266" r:id="rId7"/>
  </p:sldIdLst>
  <p:sldSz cx="9144000" cy="5715000" type="screen16x1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A47"/>
    <a:srgbClr val="DE4C4C"/>
    <a:srgbClr val="00B000"/>
    <a:srgbClr val="CC0000"/>
    <a:srgbClr val="66E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89" autoAdjust="0"/>
    <p:restoredTop sz="94699"/>
  </p:normalViewPr>
  <p:slideViewPr>
    <p:cSldViewPr>
      <p:cViewPr varScale="1">
        <p:scale>
          <a:sx n="124" d="100"/>
          <a:sy n="124" d="100"/>
        </p:scale>
        <p:origin x="1840" y="168"/>
      </p:cViewPr>
      <p:guideLst>
        <p:guide orient="horz" pos="2160"/>
        <p:guide pos="2880"/>
        <p:guide orient="horz" pos="18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1A691-E1F5-43FF-B029-CC72FD1B9EE8}" type="datetimeFigureOut">
              <a:rPr lang="de-DE" smtClean="0"/>
              <a:pPr/>
              <a:t>21.09.23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5009-B6BD-4C32-B38F-CE7EED391B8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597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E6197-48CC-42E7-ADA2-62E17E4CC8C9}" type="datetimeFigureOut">
              <a:rPr lang="de-DE" smtClean="0"/>
              <a:pPr/>
              <a:t>21.09.23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3BFF1-1E0D-4A25-B8B0-217F15173E4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1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23528" y="1357334"/>
            <a:ext cx="7848872" cy="390043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durch Klicken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000">
                <a:solidFill>
                  <a:srgbClr val="FF6A47"/>
                </a:solidFill>
              </a:defRPr>
            </a:lvl1pPr>
          </a:lstStyle>
          <a:p>
            <a:r>
              <a:rPr lang="de-DE" dirty="0"/>
              <a:t>Hauptüberschrift</a:t>
            </a:r>
          </a:p>
        </p:txBody>
      </p:sp>
    </p:spTree>
    <p:extLst>
      <p:ext uri="{BB962C8B-B14F-4D97-AF65-F5344CB8AC3E}">
        <p14:creationId xmlns:p14="http://schemas.microsoft.com/office/powerpoint/2010/main" val="183551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Hauptüberschrift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528" y="1417340"/>
            <a:ext cx="7632848" cy="3840428"/>
          </a:xfrm>
        </p:spPr>
        <p:txBody>
          <a:bodyPr/>
          <a:lstStyle>
            <a:lvl1pPr>
              <a:defRPr b="1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3630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Hauptüberschrift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528" y="1417340"/>
            <a:ext cx="3744416" cy="3849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211960" y="1417340"/>
            <a:ext cx="3744416" cy="38492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895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Hauptüberschrift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23528" y="1477347"/>
            <a:ext cx="3744416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323528" y="2010482"/>
            <a:ext cx="3744416" cy="3247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211960" y="1477347"/>
            <a:ext cx="3744416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211960" y="2010482"/>
            <a:ext cx="3744416" cy="3247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3809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Hauptüberschrift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>
          <a:xfrm>
            <a:off x="3441378" y="1537354"/>
            <a:ext cx="4514998" cy="3720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23529" y="2505729"/>
            <a:ext cx="3008313" cy="2752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Textformat bearbeiten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10" hasCustomPrompt="1"/>
          </p:nvPr>
        </p:nvSpPr>
        <p:spPr>
          <a:xfrm>
            <a:off x="323529" y="1537353"/>
            <a:ext cx="3008313" cy="960107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Überschrift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364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23528" y="4117640"/>
            <a:ext cx="7632848" cy="4200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23528" y="317824"/>
            <a:ext cx="7632848" cy="37804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323528" y="4537687"/>
            <a:ext cx="7632848" cy="900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4733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610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528" y="329295"/>
            <a:ext cx="7632849" cy="741987"/>
          </a:xfrm>
          <a:prstGeom prst="rect">
            <a:avLst/>
          </a:prstGeom>
        </p:spPr>
        <p:txBody>
          <a:bodyPr vert="horz" lIns="0" tIns="0" rIns="108000" bIns="0" rtlCol="0" anchor="t">
            <a:noAutofit/>
          </a:bodyPr>
          <a:lstStyle/>
          <a:p>
            <a:r>
              <a:rPr lang="de-DE" dirty="0"/>
              <a:t>HAUPTÜBERSCHRIFT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528" y="1370594"/>
            <a:ext cx="7848873" cy="3734543"/>
          </a:xfrm>
          <a:prstGeom prst="rect">
            <a:avLst/>
          </a:prstGeom>
        </p:spPr>
        <p:txBody>
          <a:bodyPr vert="horz" lIns="0" tIns="0" rIns="108000" bIns="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40087" y="5556225"/>
            <a:ext cx="7632000" cy="153888"/>
          </a:xfrm>
          <a:prstGeom prst="rect">
            <a:avLst/>
          </a:prstGeom>
          <a:noFill/>
        </p:spPr>
        <p:txBody>
          <a:bodyPr wrap="square" lIns="0" tIns="0" rIns="7200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www.gymnasium-rutesheim.de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1979712" y="5797827"/>
            <a:ext cx="914400" cy="762000"/>
          </a:xfrm>
          <a:prstGeom prst="rect">
            <a:avLst/>
          </a:prstGeom>
        </p:spPr>
        <p:txBody>
          <a:bodyPr vert="horz" wrap="none" lIns="0" tIns="0" rIns="108000" bIns="0" rtlCol="0" anchor="t">
            <a:no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7524328" y="5563767"/>
            <a:ext cx="1584176" cy="223833"/>
          </a:xfrm>
          <a:prstGeom prst="rect">
            <a:avLst/>
          </a:prstGeom>
        </p:spPr>
        <p:txBody>
          <a:bodyPr vert="horz" wrap="square" lIns="0" tIns="0" rIns="108000" bIns="0" rtlCol="0" anchor="t">
            <a:noAutofit/>
          </a:bodyPr>
          <a:lstStyle/>
          <a:p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Seite </a:t>
            </a:r>
            <a:fld id="{7A93F273-12CD-4A4D-BCEC-98262F6C3CB5}" type="slidenum">
              <a:rPr lang="de-DE" sz="1000" smtClean="0">
                <a:solidFill>
                  <a:schemeClr val="bg1">
                    <a:lumMod val="50000"/>
                  </a:schemeClr>
                </a:solidFill>
              </a:rPr>
              <a:pPr/>
              <a:t>‹Nr.›</a:t>
            </a:fld>
            <a:endParaRPr lang="de-DE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32656"/>
            <a:ext cx="788260" cy="712800"/>
          </a:xfrm>
          <a:prstGeom prst="rect">
            <a:avLst/>
          </a:prstGeom>
          <a:ln>
            <a:noFill/>
          </a:ln>
        </p:spPr>
      </p:pic>
      <p:sp>
        <p:nvSpPr>
          <p:cNvPr id="14" name="Rechteck 13"/>
          <p:cNvSpPr/>
          <p:nvPr userDrawn="1"/>
        </p:nvSpPr>
        <p:spPr>
          <a:xfrm>
            <a:off x="8172401" y="1"/>
            <a:ext cx="788260" cy="144000"/>
          </a:xfrm>
          <a:prstGeom prst="rect">
            <a:avLst/>
          </a:prstGeom>
          <a:solidFill>
            <a:srgbClr val="FF6A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 userDrawn="1"/>
        </p:nvSpPr>
        <p:spPr>
          <a:xfrm>
            <a:off x="8172400" y="6721951"/>
            <a:ext cx="788259" cy="144000"/>
          </a:xfrm>
          <a:prstGeom prst="rect">
            <a:avLst/>
          </a:prstGeom>
          <a:solidFill>
            <a:srgbClr val="E95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138311" y="5571000"/>
            <a:ext cx="788260" cy="144000"/>
          </a:xfrm>
          <a:prstGeom prst="rect">
            <a:avLst/>
          </a:prstGeom>
          <a:solidFill>
            <a:srgbClr val="FF6A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20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8" r:id="rId5"/>
    <p:sldLayoutId id="2147483657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000" kern="1200" cap="all" baseline="0">
          <a:solidFill>
            <a:srgbClr val="FF6A4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6A47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6A47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6A47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6A47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6A47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ys-day.de/radar" TargetMode="External"/><Relationship Id="rId2" Type="http://schemas.openxmlformats.org/officeDocument/2006/relationships/hyperlink" Target="http://www.girls-day.de/rad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aterial.kompetenzz.net/girls-day/maedchen-schulen-eltern/klischeefrei-macht-schule-methodenset-fuer-lehrkraefte.html" TargetMode="External"/><Relationship Id="rId4" Type="http://schemas.openxmlformats.org/officeDocument/2006/relationships/hyperlink" Target="http://www.schulportfolio-online.de/gymrut/portfolio:paedagogik:bogy:start?s%5b%5d=bo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0CD6F0A-C022-B525-69CD-7931B6707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5" y="2106405"/>
            <a:ext cx="7632849" cy="741987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/>
              <a:t>Girls‘ und </a:t>
            </a:r>
            <a:r>
              <a:rPr lang="de-DE" b="1" dirty="0" err="1"/>
              <a:t>boys</a:t>
            </a:r>
            <a:r>
              <a:rPr lang="de-DE" b="1" dirty="0"/>
              <a:t>‘ </a:t>
            </a:r>
            <a:br>
              <a:rPr lang="de-DE" b="1" dirty="0"/>
            </a:br>
            <a:r>
              <a:rPr lang="de-DE" b="1" dirty="0" err="1"/>
              <a:t>day</a:t>
            </a:r>
            <a:r>
              <a:rPr lang="de-DE" b="1" dirty="0"/>
              <a:t> 2024</a:t>
            </a:r>
          </a:p>
        </p:txBody>
      </p:sp>
      <p:pic>
        <p:nvPicPr>
          <p:cNvPr id="9" name="Grafik 8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A7703E89-D457-B8AD-FC5F-231D4F465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784" y="4021899"/>
            <a:ext cx="2314755" cy="1026755"/>
          </a:xfrm>
          <a:prstGeom prst="rect">
            <a:avLst/>
          </a:prstGeom>
        </p:spPr>
      </p:pic>
      <p:pic>
        <p:nvPicPr>
          <p:cNvPr id="11" name="Grafik 10" descr="Ein Bild, das Schrift, Text, Grafiken, Logo enthält.&#10;&#10;Automatisch generierte Beschreibung">
            <a:extLst>
              <a:ext uri="{FF2B5EF4-FFF2-40B4-BE49-F238E27FC236}">
                <a16:creationId xmlns:a16="http://schemas.microsoft.com/office/drawing/2014/main" id="{699F3E3D-4766-D75C-4B34-1AE18E84A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081636"/>
            <a:ext cx="2160240" cy="9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5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22BAC-39D4-B989-587D-32327FF6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1. Was ist der Girls‘/Boys‘ Day?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58340-38B0-E290-C947-D192572DE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Der Girls‘/Boys‘ Day 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ist ein bundesweiter Orientierungstag zur Berufs- und Studienorientierung von Mädchen und Jungen. </a:t>
            </a:r>
          </a:p>
          <a:p>
            <a:pPr>
              <a:lnSpc>
                <a:spcPct val="150000"/>
              </a:lnSpc>
            </a:pPr>
            <a:r>
              <a:rPr lang="de-DE" sz="2000" i="0" u="none" strike="noStrike" dirty="0" err="1">
                <a:solidFill>
                  <a:srgbClr val="1E1E1E"/>
                </a:solidFill>
                <a:effectLst/>
                <a:latin typeface="TheAntiquaSun_Regular"/>
              </a:rPr>
              <a:t>Mädchen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lernen Berufe in 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IT, Handwerk, Naturwissenschaften 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und 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Technik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kennen.</a:t>
            </a:r>
          </a:p>
          <a:p>
            <a:pPr>
              <a:lnSpc>
                <a:spcPct val="150000"/>
              </a:lnSpc>
            </a:pP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Jungen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lernen Berufe und aus den Bereichen 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Erziehung, Soziales, Gesundheit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und 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Dienstleistungen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kennen. </a:t>
            </a:r>
          </a:p>
          <a:p>
            <a:pPr>
              <a:lnSpc>
                <a:spcPct val="150000"/>
              </a:lnSpc>
            </a:pP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Ziel der Initiative ist es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, eine Berufs- und Studienwahl </a:t>
            </a:r>
            <a:r>
              <a:rPr lang="de-DE" sz="20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frei von Geschlechterklischees</a:t>
            </a:r>
            <a:r>
              <a:rPr lang="de-DE" sz="20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bundesweit zu etablieren. 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5137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D6F6CC-F22A-AA48-CB6D-E6CB323B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2. Warum gibt es den Girls‘ / Boys‘ Day?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DD5723-F349-3FBB-F49C-AF168964B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de-DE" sz="2000" dirty="0"/>
              <a:t>Der </a:t>
            </a:r>
            <a:r>
              <a:rPr lang="de-DE" sz="2000" dirty="0" err="1"/>
              <a:t>Girls’Day</a:t>
            </a:r>
            <a:r>
              <a:rPr lang="de-DE" sz="2000" dirty="0"/>
              <a:t>/</a:t>
            </a:r>
            <a:r>
              <a:rPr lang="de-DE" sz="2000" dirty="0" err="1"/>
              <a:t>Boys’Day</a:t>
            </a:r>
            <a:r>
              <a:rPr lang="de-DE" sz="2000" dirty="0"/>
              <a:t>…</a:t>
            </a:r>
            <a:endParaRPr lang="de-DE" dirty="0"/>
          </a:p>
          <a:p>
            <a:pPr>
              <a:lnSpc>
                <a:spcPct val="110000"/>
              </a:lnSpc>
            </a:pPr>
            <a:r>
              <a:rPr lang="de-DE" sz="1800" b="0" dirty="0"/>
              <a:t>… eröffnet Jugendlichen </a:t>
            </a:r>
            <a:r>
              <a:rPr lang="de-DE" sz="1800" b="0" dirty="0" err="1"/>
              <a:t>Erfahrungsräume</a:t>
            </a:r>
            <a:r>
              <a:rPr lang="de-DE" sz="1800" b="0" dirty="0"/>
              <a:t>. An einem Tag im Jahr lernen sie Berufe kennen, in denen überwiegend das jeweils andere Geschlecht </a:t>
            </a:r>
            <a:r>
              <a:rPr lang="de-DE" sz="1800" b="0" dirty="0" err="1"/>
              <a:t>tätig</a:t>
            </a:r>
            <a:r>
              <a:rPr lang="de-DE" sz="1800" b="0" dirty="0"/>
              <a:t> ist.</a:t>
            </a:r>
          </a:p>
          <a:p>
            <a:pPr marL="0" indent="0">
              <a:buNone/>
            </a:pPr>
            <a:endParaRPr lang="de-DE" sz="1800" b="0" dirty="0"/>
          </a:p>
          <a:p>
            <a:r>
              <a:rPr lang="de-DE" sz="1800" b="0" dirty="0"/>
              <a:t>… weitet Jugendlichen ihren Blick und ihr Berufswahlspektrum.</a:t>
            </a:r>
          </a:p>
          <a:p>
            <a:pPr marL="0" indent="0">
              <a:buNone/>
            </a:pPr>
            <a:endParaRPr lang="de-DE" sz="1800" b="0" dirty="0"/>
          </a:p>
          <a:p>
            <a:r>
              <a:rPr lang="de-DE" sz="1800" b="0" dirty="0">
                <a:effectLst/>
              </a:rPr>
              <a:t>… ist ein guter Anlass, um </a:t>
            </a:r>
            <a:r>
              <a:rPr lang="de-DE" sz="1800" b="0" dirty="0" err="1">
                <a:effectLst/>
              </a:rPr>
              <a:t>über</a:t>
            </a:r>
            <a:r>
              <a:rPr lang="de-DE" sz="1800" b="0" dirty="0">
                <a:effectLst/>
              </a:rPr>
              <a:t> Geschlechterklischees in der Berufswelt, Rollenbilder, unterschiedliche </a:t>
            </a:r>
            <a:r>
              <a:rPr lang="de-DE" sz="1800" b="0" dirty="0" err="1">
                <a:effectLst/>
              </a:rPr>
              <a:t>Lebensentwürfe</a:t>
            </a:r>
            <a:r>
              <a:rPr lang="de-DE" sz="1800" b="0" dirty="0">
                <a:effectLst/>
              </a:rPr>
              <a:t> und Gleichstellung ins </a:t>
            </a:r>
            <a:r>
              <a:rPr lang="de-DE" sz="1800" b="0" dirty="0" err="1">
                <a:effectLst/>
              </a:rPr>
              <a:t>Gespräch</a:t>
            </a:r>
            <a:r>
              <a:rPr lang="de-DE" sz="1800" b="0" dirty="0">
                <a:effectLst/>
              </a:rPr>
              <a:t> zu kommen.</a:t>
            </a:r>
            <a:endParaRPr lang="de-DE" sz="1800" b="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26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22BAC-39D4-B989-587D-32327FF6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3. Das wichtigste in aller kürze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58340-38B0-E290-C947-D192572DE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Der Zukunftstag findet am </a:t>
            </a:r>
            <a:r>
              <a:rPr lang="de-DE" sz="22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25. April 2024 </a:t>
            </a: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statt. </a:t>
            </a:r>
          </a:p>
          <a:p>
            <a:pPr>
              <a:lnSpc>
                <a:spcPct val="150000"/>
              </a:lnSpc>
            </a:pP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Teilnehmen können alle Schülerinnen und Schüler der </a:t>
            </a:r>
            <a:r>
              <a:rPr lang="de-DE" sz="22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Klasse 9.</a:t>
            </a: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Die Teilnahme ist </a:t>
            </a:r>
            <a:r>
              <a:rPr lang="de-DE" sz="22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freiwillig</a:t>
            </a: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de-DE" sz="22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Beurlaubungen können bis spätestens 08. April 2024</a:t>
            </a:r>
            <a:r>
              <a:rPr lang="de-DE" sz="22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(nach den Osterferien) beantragt werden.  </a:t>
            </a:r>
          </a:p>
          <a:p>
            <a:pPr>
              <a:lnSpc>
                <a:spcPct val="150000"/>
              </a:lnSpc>
            </a:pPr>
            <a:r>
              <a:rPr lang="de-DE" sz="22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Eltern informieren </a:t>
            </a:r>
            <a:r>
              <a:rPr lang="de-DE" sz="2200" b="0" dirty="0">
                <a:solidFill>
                  <a:srgbClr val="1E1E1E"/>
                </a:solidFill>
                <a:latin typeface="TheAntiquaSun_Regular"/>
              </a:rPr>
              <a:t>am Klassenpflegschaftsabend (Folien werden zur Verfügung gestellt).</a:t>
            </a:r>
            <a:endParaRPr lang="de-DE" sz="2200" b="0" i="0" u="none" strike="noStrike" dirty="0">
              <a:solidFill>
                <a:srgbClr val="1E1E1E"/>
              </a:solidFill>
              <a:effectLst/>
              <a:latin typeface="TheAntiquaSun_Regular"/>
            </a:endParaRP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7279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22BAC-39D4-B989-587D-32327FF6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4. Ablauf und Zuständigkeit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58340-38B0-E290-C947-D192572DE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7340"/>
            <a:ext cx="8424936" cy="388843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Januar</a:t>
            </a:r>
            <a:r>
              <a:rPr lang="de-DE" sz="1600" dirty="0">
                <a:solidFill>
                  <a:srgbClr val="1E1E1E"/>
                </a:solidFill>
                <a:latin typeface="TheAntiquaSun_Regular"/>
              </a:rPr>
              <a:t> 2024</a:t>
            </a:r>
            <a:endParaRPr lang="de-DE" sz="1600" i="0" u="none" strike="noStrike" dirty="0">
              <a:solidFill>
                <a:srgbClr val="1E1E1E"/>
              </a:solidFill>
              <a:effectLst/>
              <a:latin typeface="TheAntiquaSun_Regular"/>
            </a:endParaRPr>
          </a:p>
          <a:p>
            <a:pPr>
              <a:lnSpc>
                <a:spcPct val="150000"/>
              </a:lnSpc>
            </a:pP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Interessierte Schülerinnen und Schüler finden auf der Website zahlreiche Angebote vor Ort und können sich </a:t>
            </a: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online oder telefonisch anmelden. </a:t>
            </a:r>
          </a:p>
          <a:p>
            <a:pPr>
              <a:lnSpc>
                <a:spcPct val="150000"/>
              </a:lnSpc>
            </a:pP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Ein Informationsabend</a:t>
            </a: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für Eltern und Schüler wird stattfinden. </a:t>
            </a: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  <a:sym typeface="Wingdings" pitchFamily="2" charset="2"/>
              </a:rPr>
              <a:t> </a:t>
            </a: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  <a:sym typeface="Wingdings" pitchFamily="2" charset="2"/>
              </a:rPr>
              <a:t>Elternvertreter / Mail </a:t>
            </a:r>
            <a:endParaRPr lang="de-DE" sz="1600" i="0" u="none" strike="noStrike" dirty="0">
              <a:solidFill>
                <a:srgbClr val="1E1E1E"/>
              </a:solidFill>
              <a:effectLst/>
              <a:latin typeface="TheAntiquaSun_Regular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April 2024 </a:t>
            </a:r>
          </a:p>
          <a:p>
            <a:pPr>
              <a:lnSpc>
                <a:spcPct val="150000"/>
              </a:lnSpc>
            </a:pP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Nach erfolgreicher Zusage müssen die Eltern einen </a:t>
            </a: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Antrag auf Schulfreistellung/ Beurlaubung</a:t>
            </a: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 beantragen. </a:t>
            </a: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  <a:sym typeface="Wingdings" pitchFamily="2" charset="2"/>
              </a:rPr>
              <a:t> </a:t>
            </a: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  <a:sym typeface="Wingdings" pitchFamily="2" charset="2"/>
              </a:rPr>
              <a:t>bei</a:t>
            </a:r>
            <a:r>
              <a:rPr lang="de-DE" sz="1600" b="0" i="0" u="none" strike="noStrike" dirty="0">
                <a:solidFill>
                  <a:srgbClr val="1E1E1E"/>
                </a:solidFill>
                <a:effectLst/>
                <a:latin typeface="TheAntiquaSun_Regular"/>
                <a:sym typeface="Wingdings" pitchFamily="2" charset="2"/>
              </a:rPr>
              <a:t> </a:t>
            </a: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KL-Tandem Klasse 9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Schuljahresende</a:t>
            </a:r>
          </a:p>
          <a:p>
            <a:pPr>
              <a:lnSpc>
                <a:spcPct val="150000"/>
              </a:lnSpc>
            </a:pPr>
            <a:r>
              <a:rPr lang="de-DE" sz="1600" i="0" u="none" strike="noStrike" dirty="0">
                <a:solidFill>
                  <a:srgbClr val="1E1E1E"/>
                </a:solidFill>
                <a:effectLst/>
                <a:latin typeface="TheAntiquaSun_Regular"/>
              </a:rPr>
              <a:t>Evaluation und Nachbereitung </a:t>
            </a:r>
          </a:p>
        </p:txBody>
      </p:sp>
    </p:spTree>
    <p:extLst>
      <p:ext uri="{BB962C8B-B14F-4D97-AF65-F5344CB8AC3E}">
        <p14:creationId xmlns:p14="http://schemas.microsoft.com/office/powerpoint/2010/main" val="325044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515C1-DDA1-03D7-2036-F3300061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5. Links und Dokumente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4942524-C1CF-D56A-B9F2-15FB75343BAE}"/>
              </a:ext>
            </a:extLst>
          </p:cNvPr>
          <p:cNvSpPr txBox="1"/>
          <p:nvPr/>
        </p:nvSpPr>
        <p:spPr>
          <a:xfrm>
            <a:off x="1361440" y="1330960"/>
            <a:ext cx="0" cy="0"/>
          </a:xfrm>
          <a:prstGeom prst="rect">
            <a:avLst/>
          </a:prstGeom>
        </p:spPr>
        <p:txBody>
          <a:bodyPr vert="horz" wrap="none" lIns="0" tIns="0" rIns="108000" bIns="0" rtlCol="0" anchor="t">
            <a:noAutofit/>
          </a:bodyPr>
          <a:lstStyle/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2561E64-BCF3-4C54-9752-1D6698D79430}"/>
              </a:ext>
            </a:extLst>
          </p:cNvPr>
          <p:cNvSpPr txBox="1"/>
          <p:nvPr/>
        </p:nvSpPr>
        <p:spPr>
          <a:xfrm>
            <a:off x="1422400" y="1351280"/>
            <a:ext cx="0" cy="0"/>
          </a:xfrm>
          <a:prstGeom prst="rect">
            <a:avLst/>
          </a:prstGeom>
        </p:spPr>
        <p:txBody>
          <a:bodyPr vert="horz" wrap="none" lIns="0" tIns="0" rIns="108000" bIns="0" rtlCol="0" anchor="t">
            <a:noAutofit/>
          </a:bodyPr>
          <a:lstStyle/>
          <a:p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1796CD2-F8D5-DAE4-37A5-47080C86BD6E}"/>
              </a:ext>
            </a:extLst>
          </p:cNvPr>
          <p:cNvSpPr txBox="1"/>
          <p:nvPr/>
        </p:nvSpPr>
        <p:spPr>
          <a:xfrm>
            <a:off x="755576" y="1201316"/>
            <a:ext cx="1114832" cy="344820"/>
          </a:xfrm>
          <a:prstGeom prst="rect">
            <a:avLst/>
          </a:prstGeom>
        </p:spPr>
        <p:txBody>
          <a:bodyPr vert="horz" wrap="none" lIns="0" tIns="0" rIns="108000" bIns="0" rtlCol="0" anchor="t">
            <a:noAutofit/>
          </a:bodyPr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ECCC87-0C6C-270F-1602-AD5A8407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1600" dirty="0">
              <a:solidFill>
                <a:srgbClr val="233382"/>
              </a:solidFill>
              <a:effectLst/>
            </a:endParaRPr>
          </a:p>
          <a:p>
            <a:r>
              <a:rPr lang="de-DE" sz="1600" dirty="0"/>
              <a:t>Angebote finden unter: </a:t>
            </a:r>
            <a:r>
              <a:rPr lang="de-DE" sz="1600" dirty="0">
                <a:solidFill>
                  <a:srgbClr val="233382"/>
                </a:solidFill>
                <a:hlinkClick r:id="rId2"/>
              </a:rPr>
              <a:t>www.girls-day.de/radar</a:t>
            </a:r>
            <a:r>
              <a:rPr lang="de-DE" sz="1600" dirty="0">
                <a:solidFill>
                  <a:srgbClr val="233382"/>
                </a:solidFill>
              </a:rPr>
              <a:t> </a:t>
            </a:r>
            <a:r>
              <a:rPr lang="de-DE" sz="1600" b="0" dirty="0"/>
              <a:t>oder</a:t>
            </a:r>
            <a:r>
              <a:rPr lang="de-DE" sz="1600" dirty="0">
                <a:solidFill>
                  <a:srgbClr val="233382"/>
                </a:solidFill>
              </a:rPr>
              <a:t> </a:t>
            </a:r>
            <a:r>
              <a:rPr lang="de-DE" sz="1600" dirty="0">
                <a:solidFill>
                  <a:srgbClr val="233382"/>
                </a:solidFill>
                <a:hlinkClick r:id="rId3"/>
              </a:rPr>
              <a:t>www.boys-day.de/radar</a:t>
            </a:r>
            <a:r>
              <a:rPr lang="de-DE" sz="1600" dirty="0">
                <a:solidFill>
                  <a:srgbClr val="233382"/>
                </a:solidFill>
              </a:rPr>
              <a:t> </a:t>
            </a:r>
          </a:p>
          <a:p>
            <a:pPr marL="0" indent="0">
              <a:buNone/>
            </a:pPr>
            <a:endParaRPr lang="de-DE" sz="1600" dirty="0">
              <a:solidFill>
                <a:srgbClr val="233382"/>
              </a:solidFill>
            </a:endParaRPr>
          </a:p>
          <a:p>
            <a:r>
              <a:rPr lang="de-DE" sz="1600" dirty="0"/>
              <a:t>Elterninformation und Beurlaubungsantrag</a:t>
            </a:r>
            <a:r>
              <a:rPr lang="de-DE" sz="1600" b="0" dirty="0"/>
              <a:t>: im </a:t>
            </a:r>
            <a:r>
              <a:rPr lang="de-DE" sz="1600" dirty="0"/>
              <a:t>SPF</a:t>
            </a:r>
            <a:r>
              <a:rPr lang="de-DE" sz="1600" b="0" dirty="0"/>
              <a:t> unter </a:t>
            </a:r>
            <a:r>
              <a:rPr lang="de-DE" sz="1600" dirty="0"/>
              <a:t>BOGY</a:t>
            </a:r>
            <a:r>
              <a:rPr lang="de-DE" sz="1600" b="0" dirty="0"/>
              <a:t>:  </a:t>
            </a:r>
            <a:r>
              <a:rPr lang="de-DE" sz="1600" dirty="0">
                <a:solidFill>
                  <a:srgbClr val="233382"/>
                </a:solidFill>
                <a:hlinkClick r:id="rId4"/>
              </a:rPr>
              <a:t>www.schulportfolio-online.de/gymrut/portfolio:paedagogik:bogy:start?s[]=bogy</a:t>
            </a:r>
            <a:endParaRPr lang="de-DE" sz="1600" dirty="0">
              <a:solidFill>
                <a:srgbClr val="233382"/>
              </a:solidFill>
            </a:endParaRPr>
          </a:p>
          <a:p>
            <a:pPr marL="0" indent="0">
              <a:buNone/>
            </a:pPr>
            <a:endParaRPr lang="de-DE" sz="1600" dirty="0">
              <a:solidFill>
                <a:srgbClr val="233382"/>
              </a:solidFill>
            </a:endParaRPr>
          </a:p>
          <a:p>
            <a:r>
              <a:rPr lang="de-DE" sz="1600" dirty="0"/>
              <a:t>Didaktische Materialien: </a:t>
            </a:r>
            <a:r>
              <a:rPr lang="de-DE" sz="1600" b="0" dirty="0"/>
              <a:t>„KLISCHEEFREI MACHT SCHULE“, ein Methodenset zur Berufs- und Studienwahl frei von Geschlechterklischees: </a:t>
            </a:r>
            <a:r>
              <a:rPr lang="de-DE" sz="1600" dirty="0">
                <a:solidFill>
                  <a:srgbClr val="233382"/>
                </a:solidFill>
                <a:hlinkClick r:id="rId5"/>
              </a:rPr>
              <a:t>https://material.kompetenzz.net/girls-day/maedchen-schulen-eltern/klischeefrei-macht-schule-methodenset-fuer-lehrkraefte.html</a:t>
            </a:r>
            <a:endParaRPr lang="de-DE" sz="1600" dirty="0">
              <a:solidFill>
                <a:srgbClr val="233382"/>
              </a:solidFill>
            </a:endParaRPr>
          </a:p>
          <a:p>
            <a:endParaRPr lang="de-DE" sz="1800" dirty="0">
              <a:solidFill>
                <a:srgbClr val="233382"/>
              </a:solidFill>
              <a:latin typeface="AvenirNextCondensed" panose="020B0506020202020204" pitchFamily="34" charset="0"/>
            </a:endParaRPr>
          </a:p>
          <a:p>
            <a:endParaRPr lang="de-DE" sz="1800" dirty="0">
              <a:solidFill>
                <a:srgbClr val="233382"/>
              </a:solidFill>
              <a:effectLst/>
              <a:latin typeface="AvenirNextCondensed" panose="020B0506020202020204" pitchFamily="34" charset="0"/>
            </a:endParaRPr>
          </a:p>
          <a:p>
            <a:endParaRPr lang="de-DE" sz="1100" dirty="0">
              <a:effectLst/>
            </a:endParaRPr>
          </a:p>
          <a:p>
            <a:endParaRPr lang="de-DE" sz="1800" dirty="0">
              <a:solidFill>
                <a:srgbClr val="233382"/>
              </a:solidFill>
              <a:latin typeface="AvenirNextCondensed" panose="020B0506020202020204" pitchFamily="34" charset="0"/>
            </a:endParaRPr>
          </a:p>
          <a:p>
            <a:endParaRPr lang="de-DE" sz="1800" dirty="0">
              <a:solidFill>
                <a:srgbClr val="233382"/>
              </a:solidFill>
              <a:effectLst/>
              <a:latin typeface="AvenirNextCondensed" panose="020B0506020202020204" pitchFamily="34" charset="0"/>
            </a:endParaRPr>
          </a:p>
          <a:p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6059577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svorlage_Gymnasium Rutesheim_Design">
  <a:themeElements>
    <a:clrScheme name="Benutzerdefiniert 2">
      <a:dk1>
        <a:sysClr val="windowText" lastClr="000000"/>
      </a:dk1>
      <a:lt1>
        <a:sysClr val="window" lastClr="FFFFFF"/>
      </a:lt1>
      <a:dk2>
        <a:srgbClr val="595959"/>
      </a:dk2>
      <a:lt2>
        <a:srgbClr val="EEECE1"/>
      </a:lt2>
      <a:accent1>
        <a:srgbClr val="366092"/>
      </a:accent1>
      <a:accent2>
        <a:srgbClr val="93895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95E41"/>
      </a:hlink>
      <a:folHlink>
        <a:srgbClr val="E95E41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0" tIns="0" rIns="108000" bIns="0" rtlCol="0" anchor="t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Präsentationsvorlage_Gymnasium Rutesheim_Design</Template>
  <TotalTime>0</TotalTime>
  <Words>381</Words>
  <Application>Microsoft Macintosh PowerPoint</Application>
  <PresentationFormat>Bildschirmpräsentation (16:10)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AvenirNextCondensed</vt:lpstr>
      <vt:lpstr>Calibri</vt:lpstr>
      <vt:lpstr>TheAntiquaSun_Regular</vt:lpstr>
      <vt:lpstr>Wingdings</vt:lpstr>
      <vt:lpstr>Präsentationsvorlage_Gymnasium Rutesheim_Design</vt:lpstr>
      <vt:lpstr>Girls‘ und boys‘  day 2024</vt:lpstr>
      <vt:lpstr>1. Was ist der Girls‘/Boys‘ Day? </vt:lpstr>
      <vt:lpstr>2. Warum gibt es den Girls‘ / Boys‘ Day?</vt:lpstr>
      <vt:lpstr>3. Das wichtigste in aller kürze </vt:lpstr>
      <vt:lpstr>4. Ablauf und Zuständigkeit</vt:lpstr>
      <vt:lpstr>5. Links und Dokumente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Se</dc:creator>
  <cp:lastModifiedBy>Melike Ülger</cp:lastModifiedBy>
  <cp:revision>113</cp:revision>
  <dcterms:created xsi:type="dcterms:W3CDTF">2013-02-12T16:45:26Z</dcterms:created>
  <dcterms:modified xsi:type="dcterms:W3CDTF">2023-09-21T09:51:11Z</dcterms:modified>
</cp:coreProperties>
</file>